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68" r:id="rId5"/>
    <p:sldId id="270" r:id="rId6"/>
    <p:sldId id="272" r:id="rId7"/>
    <p:sldId id="271" r:id="rId8"/>
    <p:sldId id="260" r:id="rId9"/>
    <p:sldId id="265" r:id="rId10"/>
    <p:sldId id="267" r:id="rId11"/>
    <p:sldId id="274" r:id="rId12"/>
    <p:sldId id="269" r:id="rId13"/>
    <p:sldId id="273" r:id="rId14"/>
    <p:sldId id="266" r:id="rId15"/>
    <p:sldId id="275" r:id="rId16"/>
    <p:sldId id="262" r:id="rId17"/>
    <p:sldId id="277" r:id="rId18"/>
    <p:sldId id="27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1F7D9-17A2-5F82-16F4-D813A3EF68DF}" v="2" dt="2019-10-07T09:01:59.502"/>
    <p1510:client id="{66648838-E29B-8B7B-735F-7CAB3340442E}" v="813" dt="2019-10-06T19:26:03.588"/>
    <p1510:client id="{886E566B-3854-49F1-A813-7EDFF0352FAA}" v="42" dt="2019-10-06T08:31:31.116"/>
    <p1510:client id="{8A80FB4F-824C-E085-0B7B-2D61B41897D1}" v="18" dt="2019-10-04T12:12:50.365"/>
    <p1510:client id="{8DD2DEA3-1326-DEE6-69B9-FDEE97E77442}" v="305" dt="2019-10-06T17:24:59.937"/>
    <p1510:client id="{9E48A7A4-BC2E-E407-1C31-7C1AFE908343}" v="22" dt="2019-10-07T07:01:20.482"/>
    <p1510:client id="{EA0D8993-D999-F845-75D9-148F90905AC7}" v="1097" dt="2019-10-06T18:30:25.008"/>
    <p1510:client id="{FE3FF1E5-9A1F-EAE7-150A-9900288D7C4A}" v="261" dt="2019-10-07T07:37:15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sa Bengtsson" userId="S::lisa.bengtsson@medieinstitutet.se::8aec6acc-bad9-43e5-8fb6-c9f21d05c2b4" providerId="AD" clId="Web-{1BB1F7D9-17A2-5F82-16F4-D813A3EF68DF}"/>
    <pc:docChg chg="modSld">
      <pc:chgData name="Lisa Bengtsson" userId="S::lisa.bengtsson@medieinstitutet.se::8aec6acc-bad9-43e5-8fb6-c9f21d05c2b4" providerId="AD" clId="Web-{1BB1F7D9-17A2-5F82-16F4-D813A3EF68DF}" dt="2019-10-07T09:01:59.502" v="1"/>
      <pc:docMkLst>
        <pc:docMk/>
      </pc:docMkLst>
      <pc:sldChg chg="mod modShow">
        <pc:chgData name="Lisa Bengtsson" userId="S::lisa.bengtsson@medieinstitutet.se::8aec6acc-bad9-43e5-8fb6-c9f21d05c2b4" providerId="AD" clId="Web-{1BB1F7D9-17A2-5F82-16F4-D813A3EF68DF}" dt="2019-10-07T09:01:56.345" v="0"/>
        <pc:sldMkLst>
          <pc:docMk/>
          <pc:sldMk cId="417325271" sldId="274"/>
        </pc:sldMkLst>
      </pc:sldChg>
      <pc:sldChg chg="mod modShow">
        <pc:chgData name="Lisa Bengtsson" userId="S::lisa.bengtsson@medieinstitutet.se::8aec6acc-bad9-43e5-8fb6-c9f21d05c2b4" providerId="AD" clId="Web-{1BB1F7D9-17A2-5F82-16F4-D813A3EF68DF}" dt="2019-10-07T09:01:59.502" v="1"/>
        <pc:sldMkLst>
          <pc:docMk/>
          <pc:sldMk cId="472850890" sldId="27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Dra bilden till platshållaren eller klicka på ikonen för att lägga till den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ubrik 10">
            <a:extLst>
              <a:ext uri="{FF2B5EF4-FFF2-40B4-BE49-F238E27FC236}">
                <a16:creationId xmlns:a16="http://schemas.microsoft.com/office/drawing/2014/main" id="{03CBC4E6-361B-4818-8921-F665D1D24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81" y="3429240"/>
            <a:ext cx="7772400" cy="758226"/>
          </a:xfrm>
        </p:spPr>
        <p:txBody>
          <a:bodyPr/>
          <a:lstStyle/>
          <a:p>
            <a:r>
              <a:rPr lang="sv-SE" b="0">
                <a:ea typeface="+mj-lt"/>
                <a:cs typeface="+mj-lt"/>
              </a:rPr>
              <a:t>YAMMY KITCHEN</a:t>
            </a:r>
            <a:endParaRPr lang="sv-SE"/>
          </a:p>
        </p:txBody>
      </p: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FD1B503C-8761-423C-BF57-1397EF442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181" y="4171922"/>
            <a:ext cx="7772400" cy="723810"/>
          </a:xfrm>
        </p:spPr>
        <p:txBody>
          <a:bodyPr/>
          <a:lstStyle/>
          <a:p>
            <a:r>
              <a:rPr lang="sv-SE">
                <a:ea typeface="+mn-lt"/>
                <a:cs typeface="+mn-lt"/>
              </a:rPr>
              <a:t>Ellinor Carlberg | Lisa Bengtsson | </a:t>
            </a:r>
            <a:r>
              <a:rPr lang="sv-SE" err="1">
                <a:ea typeface="+mn-lt"/>
                <a:cs typeface="+mn-lt"/>
              </a:rPr>
              <a:t>Mamta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Srinivas</a:t>
            </a:r>
            <a:endParaRPr lang="sv-SE" err="1"/>
          </a:p>
          <a:p>
            <a:endParaRPr lang="sv-S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687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B9722E2-6CF0-466C-B225-7D02DAE1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cs typeface="Calibri"/>
              </a:rPr>
              <a:t>Vår version av "Boka bord"</a:t>
            </a:r>
            <a:endParaRPr lang="sv-SE"/>
          </a:p>
        </p:txBody>
      </p:sp>
      <p:pic>
        <p:nvPicPr>
          <p:cNvPr id="4" name="Bildobjekt 4">
            <a:extLst>
              <a:ext uri="{FF2B5EF4-FFF2-40B4-BE49-F238E27FC236}">
                <a16:creationId xmlns:a16="http://schemas.microsoft.com/office/drawing/2014/main" id="{E79A7963-5A7A-4784-AC68-372D26E2B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986" y="1644805"/>
            <a:ext cx="3071404" cy="4525963"/>
          </a:xfrm>
        </p:spPr>
      </p:pic>
      <p:pic>
        <p:nvPicPr>
          <p:cNvPr id="6" name="Bildobjekt 6" descr="En bild som visar låda, mat&#10;&#10;Beskrivning genererad med mycket hög exakthet">
            <a:extLst>
              <a:ext uri="{FF2B5EF4-FFF2-40B4-BE49-F238E27FC236}">
                <a16:creationId xmlns:a16="http://schemas.microsoft.com/office/drawing/2014/main" id="{D784BF2E-69FD-4B2F-B703-A9DF92BD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898" y="1716657"/>
            <a:ext cx="1528356" cy="3050876"/>
          </a:xfrm>
          <a:prstGeom prst="rect">
            <a:avLst/>
          </a:prstGeom>
        </p:spPr>
      </p:pic>
      <p:pic>
        <p:nvPicPr>
          <p:cNvPr id="3" name="Bildobjekt 4" descr="En bild som visar skärmbild&#10;&#10;Beskrivning genererad med mycket hög exakthet">
            <a:extLst>
              <a:ext uri="{FF2B5EF4-FFF2-40B4-BE49-F238E27FC236}">
                <a16:creationId xmlns:a16="http://schemas.microsoft.com/office/drawing/2014/main" id="{2CAABE89-D747-40FA-B00A-1DCC339ED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870" y="2018371"/>
            <a:ext cx="1539764" cy="275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80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A9E4BBA-CF6E-4242-A991-7FB7CEBF9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cs typeface="Calibri"/>
              </a:rPr>
              <a:t>Kod</a:t>
            </a:r>
            <a:endParaRPr lang="sv-SE"/>
          </a:p>
        </p:txBody>
      </p:sp>
      <p:pic>
        <p:nvPicPr>
          <p:cNvPr id="4" name="Bildobjekt 4" descr="En bild som visar skärmbild, skärm, TV, bärbar dator&#10;&#10;Beskrivning genererad med mycket hög exakthet">
            <a:extLst>
              <a:ext uri="{FF2B5EF4-FFF2-40B4-BE49-F238E27FC236}">
                <a16:creationId xmlns:a16="http://schemas.microsoft.com/office/drawing/2014/main" id="{3759666E-1FA3-4862-815A-A776EDB25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691" y="1423444"/>
            <a:ext cx="8229600" cy="2579098"/>
          </a:xfrm>
        </p:spPr>
      </p:pic>
      <p:pic>
        <p:nvPicPr>
          <p:cNvPr id="6" name="Bildobjekt 6" descr="En bild som visar tecken, svart, vit, röd&#10;&#10;Beskrivning genererad med mycket hög exakthet">
            <a:extLst>
              <a:ext uri="{FF2B5EF4-FFF2-40B4-BE49-F238E27FC236}">
                <a16:creationId xmlns:a16="http://schemas.microsoft.com/office/drawing/2014/main" id="{94511918-8B48-4A2A-AA3F-7A26D168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588" y="4370838"/>
            <a:ext cx="4281579" cy="344817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5016714C-D096-4DC9-98C8-FDF584B152A3}"/>
              </a:ext>
            </a:extLst>
          </p:cNvPr>
          <p:cNvSpPr txBox="1"/>
          <p:nvPr/>
        </p:nvSpPr>
        <p:spPr>
          <a:xfrm>
            <a:off x="396815" y="4125970"/>
            <a:ext cx="380712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>
                <a:cs typeface="Calibri"/>
              </a:rPr>
              <a:t>Bootstrap -bra:</a:t>
            </a:r>
          </a:p>
          <a:p>
            <a:pPr marL="285750" indent="-285750">
              <a:buFont typeface="Arial"/>
              <a:buChar char="•"/>
            </a:pPr>
            <a:r>
              <a:rPr lang="sv-SE">
                <a:cs typeface="Calibri"/>
              </a:rPr>
              <a:t>Lättare översikt när css stylingen läggs in som klasser</a:t>
            </a:r>
          </a:p>
          <a:p>
            <a:pPr marL="285750" indent="-285750">
              <a:buFont typeface="Arial"/>
              <a:buChar char="•"/>
            </a:pPr>
            <a:r>
              <a:rPr lang="sv-SE">
                <a:cs typeface="Calibri"/>
              </a:rPr>
              <a:t>Behöver skriva mindre styling själv</a:t>
            </a:r>
          </a:p>
          <a:p>
            <a:pPr marL="285750" indent="-285750">
              <a:buFont typeface="Arial"/>
              <a:buChar char="•"/>
            </a:pPr>
            <a:r>
              <a:rPr lang="sv-SE">
                <a:cs typeface="Calibri"/>
              </a:rPr>
              <a:t>Responsiviteten</a:t>
            </a:r>
          </a:p>
          <a:p>
            <a:pPr marL="285750" indent="-285750">
              <a:buFont typeface="Arial"/>
              <a:buChar char="•"/>
            </a:pPr>
            <a:endParaRPr lang="sv-SE">
              <a:cs typeface="Calibri"/>
            </a:endParaRPr>
          </a:p>
          <a:p>
            <a:endParaRPr lang="sv-SE">
              <a:cs typeface="Calibri"/>
            </a:endParaRP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12D7799E-584B-432D-9EC9-50E26C400CA5}"/>
              </a:ext>
            </a:extLst>
          </p:cNvPr>
          <p:cNvSpPr txBox="1"/>
          <p:nvPr/>
        </p:nvSpPr>
        <p:spPr>
          <a:xfrm>
            <a:off x="4881652" y="478101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/>
              <a:t>Bootstrap –mindre bra:</a:t>
            </a:r>
          </a:p>
          <a:p>
            <a:endParaRPr lang="sv-SE">
              <a:cs typeface="Calibri"/>
            </a:endParaRPr>
          </a:p>
          <a:p>
            <a:endParaRPr lang="sv-SE">
              <a:cs typeface="Calibri"/>
            </a:endParaRP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AB20E1D6-F07C-4046-8831-EE91A62168B1}"/>
              </a:ext>
            </a:extLst>
          </p:cNvPr>
          <p:cNvSpPr txBox="1"/>
          <p:nvPr/>
        </p:nvSpPr>
        <p:spPr>
          <a:xfrm>
            <a:off x="4779692" y="5136531"/>
            <a:ext cx="29996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>
                <a:cs typeface="Calibri"/>
              </a:rPr>
              <a:t>Kanske jobbig att styla över om man inte vill ha deras?</a:t>
            </a:r>
          </a:p>
        </p:txBody>
      </p:sp>
    </p:spTree>
    <p:extLst>
      <p:ext uri="{BB962C8B-B14F-4D97-AF65-F5344CB8AC3E}">
        <p14:creationId xmlns:p14="http://schemas.microsoft.com/office/powerpoint/2010/main" val="417325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E246739-36CE-4500-BBA3-09D1574A6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87917"/>
          </a:xfrm>
        </p:spPr>
        <p:txBody>
          <a:bodyPr>
            <a:normAutofit fontScale="90000"/>
          </a:bodyPr>
          <a:lstStyle/>
          <a:p>
            <a:r>
              <a:rPr lang="sv-SE">
                <a:cs typeface="Calibri"/>
              </a:rPr>
              <a:t>Originalsidans "Meny"</a:t>
            </a:r>
            <a:endParaRPr lang="sv-SE"/>
          </a:p>
        </p:txBody>
      </p:sp>
      <p:pic>
        <p:nvPicPr>
          <p:cNvPr id="4" name="Bildobjekt 4" descr="En bild som visar skärmbild&#10;&#10;Beskrivning genererad med mycket hög exakthet">
            <a:extLst>
              <a:ext uri="{FF2B5EF4-FFF2-40B4-BE49-F238E27FC236}">
                <a16:creationId xmlns:a16="http://schemas.microsoft.com/office/drawing/2014/main" id="{EF785581-A29D-4F5A-842A-6F9980862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814" y="1198034"/>
            <a:ext cx="5177789" cy="3234796"/>
          </a:xfrm>
        </p:spPr>
      </p:pic>
      <p:pic>
        <p:nvPicPr>
          <p:cNvPr id="6" name="Bildobjekt 6" descr="En bild som visar skärmbild, mat&#10;&#10;Beskrivning genererad med mycket hög exakthet">
            <a:extLst>
              <a:ext uri="{FF2B5EF4-FFF2-40B4-BE49-F238E27FC236}">
                <a16:creationId xmlns:a16="http://schemas.microsoft.com/office/drawing/2014/main" id="{7CD3DF4C-87B1-4DD4-B79C-835EB9A1F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568" y="2377112"/>
            <a:ext cx="3928533" cy="3765359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760B7315-5D96-4278-8520-B669BFECE610}"/>
              </a:ext>
            </a:extLst>
          </p:cNvPr>
          <p:cNvSpPr txBox="1"/>
          <p:nvPr/>
        </p:nvSpPr>
        <p:spPr>
          <a:xfrm>
            <a:off x="6237817" y="1898650"/>
            <a:ext cx="157903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400" i="1">
                <a:cs typeface="Calibri"/>
              </a:rPr>
              <a:t>PDF-meny</a:t>
            </a:r>
          </a:p>
        </p:txBody>
      </p:sp>
    </p:spTree>
    <p:extLst>
      <p:ext uri="{BB962C8B-B14F-4D97-AF65-F5344CB8AC3E}">
        <p14:creationId xmlns:p14="http://schemas.microsoft.com/office/powerpoint/2010/main" val="114198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F5B0D2A-45DC-447C-86D8-E628A6DE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743" y="15240"/>
            <a:ext cx="3008313" cy="527051"/>
          </a:xfrm>
        </p:spPr>
        <p:txBody>
          <a:bodyPr/>
          <a:lstStyle/>
          <a:p>
            <a:pPr algn="ctr"/>
            <a:r>
              <a:rPr lang="sv-SE">
                <a:cs typeface="Calibri"/>
              </a:rPr>
              <a:t>MENY</a:t>
            </a:r>
          </a:p>
        </p:txBody>
      </p:sp>
      <p:pic>
        <p:nvPicPr>
          <p:cNvPr id="5" name="Bildobjekt 5" descr="En bild som visar text, svart&#10;&#10;Beskrivning genererad med mycket hög exakthet">
            <a:extLst>
              <a:ext uri="{FF2B5EF4-FFF2-40B4-BE49-F238E27FC236}">
                <a16:creationId xmlns:a16="http://schemas.microsoft.com/office/drawing/2014/main" id="{0086861F-9447-43AF-B52A-4A70A0F86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2186" y="537633"/>
            <a:ext cx="2728275" cy="5890367"/>
          </a:xfrm>
        </p:spPr>
      </p:pic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49FD2C50-1A63-4BDE-BC12-34BBD2B12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827194"/>
            <a:ext cx="3622146" cy="101060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/>
            <a:r>
              <a:rPr lang="sv-SE" sz="1800">
                <a:cs typeface="Calibri"/>
              </a:rPr>
              <a:t>Behöll:</a:t>
            </a:r>
            <a:endParaRPr lang="sv-SE" sz="18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sv-SE" sz="1800">
                <a:cs typeface="Calibri"/>
              </a:rPr>
              <a:t>Innehåll</a:t>
            </a:r>
            <a:endParaRPr lang="sv-SE" sz="18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sv-SE" sz="1800">
                <a:ea typeface="+mn-lt"/>
                <a:cs typeface="+mn-lt"/>
              </a:rPr>
              <a:t>Rubrikstruktur</a:t>
            </a:r>
          </a:p>
          <a:p>
            <a:pPr marL="342900" indent="-342900"/>
            <a:endParaRPr lang="sv-SE">
              <a:cs typeface="Calibri"/>
            </a:endParaRPr>
          </a:p>
          <a:p>
            <a:pPr marL="342900" indent="-342900"/>
            <a:endParaRPr lang="sv-SE">
              <a:cs typeface="Calibri"/>
            </a:endParaRP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A188FC4D-20AD-4ADD-830B-2190C1DB4486}"/>
              </a:ext>
            </a:extLst>
          </p:cNvPr>
          <p:cNvSpPr txBox="1"/>
          <p:nvPr/>
        </p:nvSpPr>
        <p:spPr>
          <a:xfrm>
            <a:off x="731520" y="2125980"/>
            <a:ext cx="2743200" cy="39149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sv-SE">
                <a:ea typeface="+mn-lt"/>
                <a:cs typeface="+mn-lt"/>
              </a:rPr>
              <a:t>Ändringar: </a:t>
            </a:r>
          </a:p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sv-SE">
                <a:ea typeface="+mn-lt"/>
                <a:cs typeface="+mn-lt"/>
              </a:rPr>
              <a:t>Ingen pdf-fil</a:t>
            </a:r>
            <a:endParaRPr lang="en-US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sv-SE">
                <a:ea typeface="+mn-lt"/>
                <a:cs typeface="+mn-lt"/>
              </a:rPr>
              <a:t>Menyn direkt på hemsidan</a:t>
            </a:r>
            <a:endParaRPr lang="en-US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sv-SE">
                <a:ea typeface="+mn-lt"/>
                <a:cs typeface="+mn-lt"/>
              </a:rPr>
              <a:t> Responsivitet</a:t>
            </a:r>
            <a:endParaRPr lang="en-US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sv-SE">
                <a:ea typeface="+mn-lt"/>
                <a:cs typeface="+mn-lt"/>
              </a:rPr>
              <a:t>Tydligare på mobilskärm</a:t>
            </a:r>
          </a:p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sv-SE">
                <a:ea typeface="+mn-lt"/>
                <a:cs typeface="+mn-lt"/>
              </a:rPr>
              <a:t>Bakgrundsbild</a:t>
            </a:r>
          </a:p>
          <a:p>
            <a:pPr marL="342900" indent="-342900">
              <a:spcBef>
                <a:spcPct val="20000"/>
              </a:spcBef>
            </a:pPr>
            <a:endParaRPr lang="sv-SE">
              <a:ea typeface="+mn-lt"/>
              <a:cs typeface="+mn-lt"/>
            </a:endParaRPr>
          </a:p>
          <a:p>
            <a:pPr marL="342900" indent="-342900">
              <a:spcBef>
                <a:spcPct val="20000"/>
              </a:spcBef>
            </a:pPr>
            <a:endParaRPr lang="sv-SE"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endParaRPr lang="sv-SE"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endParaRPr lang="sv-SE">
              <a:ea typeface="+mn-lt"/>
              <a:cs typeface="+mn-lt"/>
            </a:endParaRPr>
          </a:p>
          <a:p>
            <a:pPr algn="l"/>
            <a:endParaRPr lang="sv-SE">
              <a:cs typeface="Calibri"/>
            </a:endParaRP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03CE412A-FDD7-4DB3-9F84-E0F7E541E2E0}"/>
              </a:ext>
            </a:extLst>
          </p:cNvPr>
          <p:cNvSpPr txBox="1"/>
          <p:nvPr/>
        </p:nvSpPr>
        <p:spPr>
          <a:xfrm>
            <a:off x="725805" y="4829175"/>
            <a:ext cx="2743200" cy="1366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sv-SE">
                <a:cs typeface="Calibri"/>
              </a:rPr>
              <a:t>Kod och upplägg:</a:t>
            </a:r>
            <a:endParaRPr lang="sv-SE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sv-SE">
                <a:cs typeface="Calibri"/>
              </a:rPr>
              <a:t>Containers</a:t>
            </a:r>
            <a:endParaRPr lang="sv-SE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sv-SE">
                <a:cs typeface="Calibri"/>
              </a:rPr>
              <a:t>Columns</a:t>
            </a:r>
            <a:endParaRPr lang="en-US">
              <a:ea typeface="+mn-lt"/>
              <a:cs typeface="+mn-lt"/>
            </a:endParaRPr>
          </a:p>
          <a:p>
            <a:pPr marL="285750" indent="-285750" algn="l">
              <a:spcBef>
                <a:spcPct val="20000"/>
              </a:spcBef>
              <a:buFont typeface="Arial,Sans-Serif"/>
              <a:buChar char="•"/>
            </a:pPr>
            <a:r>
              <a:rPr lang="sv-SE">
                <a:cs typeface="Calibri"/>
              </a:rPr>
              <a:t>Flexbox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213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0750"/>
          </a:xfrm>
        </p:spPr>
        <p:txBody>
          <a:bodyPr>
            <a:normAutofit/>
          </a:bodyPr>
          <a:lstStyle/>
          <a:p>
            <a:r>
              <a:rPr lang="sv-SE" sz="3200"/>
              <a:t>Vår version av "Meny"</a:t>
            </a:r>
          </a:p>
        </p:txBody>
      </p:sp>
      <p:pic>
        <p:nvPicPr>
          <p:cNvPr id="8" name="Bildobjekt 8" descr="En bild som visar svart, grön, stående&#10;&#10;Beskrivning genererad med mycket hög exakthet">
            <a:extLst>
              <a:ext uri="{FF2B5EF4-FFF2-40B4-BE49-F238E27FC236}">
                <a16:creationId xmlns:a16="http://schemas.microsoft.com/office/drawing/2014/main" id="{10390991-CA96-46B0-8A77-AA7758433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934" y="1198034"/>
            <a:ext cx="6422298" cy="3636962"/>
          </a:xfrm>
        </p:spPr>
      </p:pic>
      <p:pic>
        <p:nvPicPr>
          <p:cNvPr id="3" name="Bildobjekt 4" descr="En bild som visar text&#10;&#10;Beskrivning genererad med mycket hög exakthet">
            <a:extLst>
              <a:ext uri="{FF2B5EF4-FFF2-40B4-BE49-F238E27FC236}">
                <a16:creationId xmlns:a16="http://schemas.microsoft.com/office/drawing/2014/main" id="{0C13446F-3A33-445A-B602-FA80F3DE3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2696206"/>
            <a:ext cx="2880783" cy="371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8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5372F25-6020-4DB7-BAAB-3CD106B03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805"/>
            <a:ext cx="8229600" cy="550333"/>
          </a:xfrm>
        </p:spPr>
        <p:txBody>
          <a:bodyPr>
            <a:noAutofit/>
          </a:bodyPr>
          <a:lstStyle/>
          <a:p>
            <a:r>
              <a:rPr lang="sv-SE" sz="3000">
                <a:cs typeface="Calibri"/>
              </a:rPr>
              <a:t>Kod</a:t>
            </a:r>
            <a:endParaRPr lang="sv-SE" sz="3000"/>
          </a:p>
        </p:txBody>
      </p:sp>
      <p:pic>
        <p:nvPicPr>
          <p:cNvPr id="4" name="Bildobjekt 4" descr="En bild som visar skärm, skärmbild, bord, sitter&#10;&#10;Beskrivning genererad med mycket hög exakthet">
            <a:extLst>
              <a:ext uri="{FF2B5EF4-FFF2-40B4-BE49-F238E27FC236}">
                <a16:creationId xmlns:a16="http://schemas.microsoft.com/office/drawing/2014/main" id="{956DD43C-0D4F-466B-9BE2-D5CDB433F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80" y="589227"/>
            <a:ext cx="6552142" cy="3055409"/>
          </a:xfrm>
        </p:spPr>
      </p:pic>
      <p:pic>
        <p:nvPicPr>
          <p:cNvPr id="6" name="Bildobjekt 6">
            <a:extLst>
              <a:ext uri="{FF2B5EF4-FFF2-40B4-BE49-F238E27FC236}">
                <a16:creationId xmlns:a16="http://schemas.microsoft.com/office/drawing/2014/main" id="{5C7AED75-6F24-49B9-8A61-14B8662FD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0" y="3807632"/>
            <a:ext cx="3346450" cy="2883405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14E7DA1F-90EF-4C9F-887D-17E96A701AE3}"/>
              </a:ext>
            </a:extLst>
          </p:cNvPr>
          <p:cNvSpPr txBox="1"/>
          <p:nvPr/>
        </p:nvSpPr>
        <p:spPr>
          <a:xfrm>
            <a:off x="7042150" y="3390900"/>
            <a:ext cx="1452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i="1">
                <a:cs typeface="Calibri"/>
              </a:rPr>
              <a:t>Css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B1694340-89DC-4B7E-A8A6-A991837C4389}"/>
              </a:ext>
            </a:extLst>
          </p:cNvPr>
          <p:cNvSpPr txBox="1"/>
          <p:nvPr/>
        </p:nvSpPr>
        <p:spPr>
          <a:xfrm>
            <a:off x="390525" y="2211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i="1">
                <a:cs typeface="Calibri"/>
              </a:rPr>
              <a:t>Html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B1B41058-30E7-4623-8636-40E0150A159D}"/>
              </a:ext>
            </a:extLst>
          </p:cNvPr>
          <p:cNvSpPr txBox="1"/>
          <p:nvPr/>
        </p:nvSpPr>
        <p:spPr>
          <a:xfrm>
            <a:off x="459317" y="4036483"/>
            <a:ext cx="334645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>
                <a:cs typeface="Calibri"/>
              </a:rPr>
              <a:t>Flexbox</a:t>
            </a:r>
          </a:p>
          <a:p>
            <a:endParaRPr lang="sv-SE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sv-SE">
                <a:cs typeface="Calibri"/>
              </a:rPr>
              <a:t>3 containrar </a:t>
            </a:r>
          </a:p>
          <a:p>
            <a:pPr marL="285750" indent="-285750">
              <a:buFont typeface="Arial"/>
              <a:buChar char="•"/>
            </a:pPr>
            <a:r>
              <a:rPr lang="sv-SE">
                <a:cs typeface="Calibri"/>
              </a:rPr>
              <a:t>Kolumner</a:t>
            </a:r>
          </a:p>
          <a:p>
            <a:pPr marL="285750" indent="-285750">
              <a:buFont typeface="Arial"/>
              <a:buChar char="•"/>
            </a:pPr>
            <a:r>
              <a:rPr lang="sv-SE">
                <a:cs typeface="Calibri"/>
              </a:rPr>
              <a:t>Flex-wrap</a:t>
            </a:r>
          </a:p>
          <a:p>
            <a:endParaRPr lang="sv-SE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sv-SE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sv-S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2850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3750"/>
          </a:xfrm>
        </p:spPr>
        <p:txBody>
          <a:bodyPr/>
          <a:lstStyle/>
          <a:p>
            <a:r>
              <a:rPr lang="sv-SE"/>
              <a:t>Inspiration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241251"/>
            <a:ext cx="8229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 sz="2800"/>
              <a:t>elburro.no</a:t>
            </a:r>
          </a:p>
          <a:p>
            <a:endParaRPr lang="sv-SE"/>
          </a:p>
        </p:txBody>
      </p:sp>
      <p:pic>
        <p:nvPicPr>
          <p:cNvPr id="4" name="Bildobjekt 3" descr="Screen Shot 2019-10-04 at 13.4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1" y="1945831"/>
            <a:ext cx="5309561" cy="3657381"/>
          </a:xfrm>
          <a:prstGeom prst="rect">
            <a:avLst/>
          </a:prstGeom>
        </p:spPr>
      </p:pic>
      <p:pic>
        <p:nvPicPr>
          <p:cNvPr id="5" name="Bildobjekt 5" descr="En bild som visar mat, tallrik, bord, olika&#10;&#10;Beskrivning genererad med mycket hög exakthet">
            <a:extLst>
              <a:ext uri="{FF2B5EF4-FFF2-40B4-BE49-F238E27FC236}">
                <a16:creationId xmlns:a16="http://schemas.microsoft.com/office/drawing/2014/main" id="{C892C850-9329-4170-8E8A-D2F3F7FD6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221" y="1540933"/>
            <a:ext cx="198339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290A260-EDA3-425E-ACC4-FE2F14EA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cs typeface="Calibri"/>
              </a:rPr>
              <a:t>What</a:t>
            </a:r>
            <a:r>
              <a:rPr lang="sv-SE" dirty="0">
                <a:cs typeface="Calibri"/>
              </a:rPr>
              <a:t> </a:t>
            </a:r>
            <a:r>
              <a:rPr lang="sv-SE" dirty="0" err="1">
                <a:cs typeface="Calibri"/>
              </a:rPr>
              <a:t>worked</a:t>
            </a:r>
            <a:r>
              <a:rPr lang="sv-SE" dirty="0">
                <a:cs typeface="Calibri"/>
              </a:rPr>
              <a:t> </a:t>
            </a:r>
            <a:r>
              <a:rPr lang="sv-SE" dirty="0" err="1">
                <a:cs typeface="Calibri"/>
              </a:rPr>
              <a:t>well</a:t>
            </a:r>
            <a:r>
              <a:rPr lang="sv-SE" dirty="0">
                <a:cs typeface="Calibri"/>
              </a:rPr>
              <a:t> vs not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E5852D0-131D-4390-89C5-72E2714DE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v-SE" dirty="0">
                <a:cs typeface="Calibri"/>
              </a:rPr>
              <a:t>+ </a:t>
            </a:r>
            <a:r>
              <a:rPr lang="sv-SE" dirty="0" err="1">
                <a:cs typeface="Calibri"/>
              </a:rPr>
              <a:t>communication</a:t>
            </a:r>
          </a:p>
          <a:p>
            <a:pPr marL="0" indent="0">
              <a:buNone/>
            </a:pPr>
            <a:r>
              <a:rPr lang="sv-SE" dirty="0">
                <a:cs typeface="Calibri"/>
              </a:rPr>
              <a:t>+ </a:t>
            </a:r>
            <a:r>
              <a:rPr lang="sv-SE" dirty="0" err="1">
                <a:cs typeface="Calibri"/>
              </a:rPr>
              <a:t>worked</a:t>
            </a:r>
            <a:r>
              <a:rPr lang="sv-SE" dirty="0">
                <a:cs typeface="Calibri"/>
              </a:rPr>
              <a:t> </a:t>
            </a:r>
            <a:r>
              <a:rPr lang="sv-SE" dirty="0" err="1">
                <a:cs typeface="Calibri"/>
              </a:rPr>
              <a:t>together</a:t>
            </a:r>
          </a:p>
          <a:p>
            <a:pPr marL="0" indent="0">
              <a:buNone/>
            </a:pPr>
            <a:endParaRPr lang="sv-SE" dirty="0">
              <a:cs typeface="Calibri"/>
            </a:endParaRPr>
          </a:p>
          <a:p>
            <a:pPr marL="0" indent="0">
              <a:buNone/>
            </a:pPr>
            <a:endParaRPr lang="sv-SE" dirty="0">
              <a:cs typeface="Calibri"/>
            </a:endParaRPr>
          </a:p>
          <a:p>
            <a:pPr marL="0" indent="0">
              <a:buNone/>
            </a:pPr>
            <a:r>
              <a:rPr lang="sv-SE" dirty="0">
                <a:cs typeface="Calibri"/>
              </a:rPr>
              <a:t>- Google drive </a:t>
            </a:r>
          </a:p>
          <a:p>
            <a:pPr marL="0" indent="0">
              <a:buNone/>
            </a:pPr>
            <a:r>
              <a:rPr lang="sv-SE" dirty="0">
                <a:cs typeface="Calibri"/>
              </a:rPr>
              <a:t>- Mac vs Windows (</a:t>
            </a:r>
            <a:r>
              <a:rPr lang="sv-SE" dirty="0" err="1">
                <a:cs typeface="Calibri"/>
              </a:rPr>
              <a:t>colours</a:t>
            </a:r>
            <a:r>
              <a:rPr lang="sv-SE" dirty="0"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5154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9A9374-9D4C-48F4-A161-C0CA31BB2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3433233"/>
            <a:ext cx="7772400" cy="1362075"/>
          </a:xfrm>
        </p:spPr>
        <p:txBody>
          <a:bodyPr/>
          <a:lstStyle/>
          <a:p>
            <a:r>
              <a:rPr lang="sv-SE">
                <a:cs typeface="Calibri"/>
              </a:rPr>
              <a:t>Come visit us!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73AA7F6-497A-4002-982C-8CBC0634A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848631"/>
            <a:ext cx="7772400" cy="1436687"/>
          </a:xfrm>
        </p:spPr>
        <p:txBody>
          <a:bodyPr/>
          <a:lstStyle/>
          <a:p>
            <a:r>
              <a:rPr lang="sv-SE">
                <a:cs typeface="Calibri"/>
              </a:rPr>
              <a:t>Ellinor Carlberg | Lisa Bengtsson | Mamta Srinivas</a:t>
            </a:r>
            <a:endParaRPr lang="sv-SE">
              <a:ea typeface="+mn-lt"/>
              <a:cs typeface="+mn-lt"/>
            </a:endParaRPr>
          </a:p>
          <a:p>
            <a:endParaRPr lang="sv-SE">
              <a:ea typeface="+mn-lt"/>
              <a:cs typeface="+mn-lt"/>
            </a:endParaRPr>
          </a:p>
          <a:p>
            <a:endParaRPr lang="sv-S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5861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objekt 14" descr="En bild som visar skärmbild&#10;&#10;Beskrivning genererad med mycket hög exakthet">
            <a:extLst>
              <a:ext uri="{FF2B5EF4-FFF2-40B4-BE49-F238E27FC236}">
                <a16:creationId xmlns:a16="http://schemas.microsoft.com/office/drawing/2014/main" id="{D3282C14-69E0-4D33-BCB1-CCD540B49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1" y="1090492"/>
            <a:ext cx="8695425" cy="5424639"/>
          </a:xfrm>
          <a:prstGeom prst="rect">
            <a:avLst/>
          </a:prstGeom>
        </p:spPr>
      </p:pic>
      <p:sp>
        <p:nvSpPr>
          <p:cNvPr id="18" name="textruta 17">
            <a:extLst>
              <a:ext uri="{FF2B5EF4-FFF2-40B4-BE49-F238E27FC236}">
                <a16:creationId xmlns:a16="http://schemas.microsoft.com/office/drawing/2014/main" id="{81203AD8-4A04-4A67-826F-D11F2F92A884}"/>
              </a:ext>
            </a:extLst>
          </p:cNvPr>
          <p:cNvSpPr txBox="1"/>
          <p:nvPr/>
        </p:nvSpPr>
        <p:spPr>
          <a:xfrm>
            <a:off x="324928" y="324928"/>
            <a:ext cx="403716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sz="4400">
                <a:latin typeface="Calibri Light"/>
                <a:ea typeface="+mj-ea"/>
                <a:cs typeface="+mj-cs"/>
              </a:rPr>
              <a:t>The Original Site</a:t>
            </a:r>
            <a:endParaRPr lang="sv-SE"/>
          </a:p>
        </p:txBody>
      </p:sp>
      <p:sp>
        <p:nvSpPr>
          <p:cNvPr id="19" name="textruta 18">
            <a:extLst>
              <a:ext uri="{FF2B5EF4-FFF2-40B4-BE49-F238E27FC236}">
                <a16:creationId xmlns:a16="http://schemas.microsoft.com/office/drawing/2014/main" id="{2F03BE4D-F95B-4DDA-8D2C-7142CA6BFC51}"/>
              </a:ext>
            </a:extLst>
          </p:cNvPr>
          <p:cNvSpPr txBox="1"/>
          <p:nvPr/>
        </p:nvSpPr>
        <p:spPr>
          <a:xfrm>
            <a:off x="6291532" y="3789871"/>
            <a:ext cx="153550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4000">
                <a:solidFill>
                  <a:schemeClr val="bg1"/>
                </a:solidFill>
              </a:rPr>
              <a:t>WHY?</a:t>
            </a:r>
          </a:p>
        </p:txBody>
      </p:sp>
      <p:pic>
        <p:nvPicPr>
          <p:cNvPr id="20" name="Bildobjekt 20" descr="En bild som visar text, bord, mat&#10;&#10;Beskrivning genererad med mycket hög exakthet">
            <a:extLst>
              <a:ext uri="{FF2B5EF4-FFF2-40B4-BE49-F238E27FC236}">
                <a16:creationId xmlns:a16="http://schemas.microsoft.com/office/drawing/2014/main" id="{B34D6ADB-87DC-41F6-85D6-1AA02BFC2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683" y="4491600"/>
            <a:ext cx="2743200" cy="175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kärmbild&#10;&#10;Beskrivning genererad med mycket hög exakthet">
            <a:extLst>
              <a:ext uri="{FF2B5EF4-FFF2-40B4-BE49-F238E27FC236}">
                <a16:creationId xmlns:a16="http://schemas.microsoft.com/office/drawing/2014/main" id="{C2446F55-8D16-4CA5-837A-389EC67AA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07" y="-8626"/>
            <a:ext cx="4314178" cy="6860875"/>
          </a:xfrm>
          <a:prstGeom prst="rect">
            <a:avLst/>
          </a:prstGeom>
        </p:spPr>
      </p:pic>
      <p:sp>
        <p:nvSpPr>
          <p:cNvPr id="10" name="textruta 9">
            <a:extLst>
              <a:ext uri="{FF2B5EF4-FFF2-40B4-BE49-F238E27FC236}">
                <a16:creationId xmlns:a16="http://schemas.microsoft.com/office/drawing/2014/main" id="{9FCF2FF3-5E52-4781-AC0E-D1A7FB983690}"/>
              </a:ext>
            </a:extLst>
          </p:cNvPr>
          <p:cNvSpPr txBox="1"/>
          <p:nvPr/>
        </p:nvSpPr>
        <p:spPr>
          <a:xfrm>
            <a:off x="-5750" y="281796"/>
            <a:ext cx="484229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v-SE" sz="3200">
                <a:latin typeface="Calibri Light"/>
                <a:ea typeface="+mj-ea"/>
                <a:cs typeface="+mj-cs"/>
              </a:rPr>
              <a:t>HOW ?</a:t>
            </a:r>
            <a:endParaRPr lang="sv-SE">
              <a:cs typeface="Calibri"/>
            </a:endParaRP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2943DAFF-2328-43A0-A518-FB75605DCA2D}"/>
              </a:ext>
            </a:extLst>
          </p:cNvPr>
          <p:cNvSpPr txBox="1"/>
          <p:nvPr/>
        </p:nvSpPr>
        <p:spPr>
          <a:xfrm>
            <a:off x="914400" y="1633268"/>
            <a:ext cx="31313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v-SE" err="1"/>
              <a:t>Core</a:t>
            </a:r>
            <a:r>
              <a:rPr lang="sv-SE"/>
              <a:t> </a:t>
            </a:r>
            <a:r>
              <a:rPr lang="sv-SE" err="1"/>
              <a:t>Content</a:t>
            </a:r>
            <a:r>
              <a:rPr lang="sv-SE"/>
              <a:t> </a:t>
            </a:r>
          </a:p>
          <a:p>
            <a:pPr marL="285750" indent="-285750">
              <a:buFont typeface="Arial"/>
              <a:buChar char="•"/>
            </a:pPr>
            <a:r>
              <a:rPr lang="sv-SE" err="1"/>
              <a:t>Colour</a:t>
            </a:r>
            <a:r>
              <a:rPr lang="sv-SE"/>
              <a:t> </a:t>
            </a:r>
            <a:r>
              <a:rPr lang="sv-SE" err="1"/>
              <a:t>Scheme</a:t>
            </a:r>
            <a:r>
              <a:rPr lang="sv-SE"/>
              <a:t> (</a:t>
            </a:r>
            <a:r>
              <a:rPr lang="sv-SE" err="1"/>
              <a:t>Partly</a:t>
            </a:r>
            <a:r>
              <a:rPr lang="sv-SE"/>
              <a:t>)</a:t>
            </a:r>
            <a:endParaRPr lang="sv-SE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sv-SE" err="1"/>
              <a:t>Structure</a:t>
            </a:r>
            <a:endParaRPr lang="sv-SE" err="1">
              <a:cs typeface="Calibri"/>
            </a:endParaRP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83BEBC8B-E026-40AA-BDF6-6AE894989117}"/>
              </a:ext>
            </a:extLst>
          </p:cNvPr>
          <p:cNvSpPr txBox="1"/>
          <p:nvPr/>
        </p:nvSpPr>
        <p:spPr>
          <a:xfrm>
            <a:off x="-5750" y="1086928"/>
            <a:ext cx="484229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3000"/>
              <a:t>Retained</a:t>
            </a:r>
            <a:endParaRPr lang="en-IN" sz="3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604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ruta 9">
            <a:extLst>
              <a:ext uri="{FF2B5EF4-FFF2-40B4-BE49-F238E27FC236}">
                <a16:creationId xmlns:a16="http://schemas.microsoft.com/office/drawing/2014/main" id="{9FCF2FF3-5E52-4781-AC0E-D1A7FB983690}"/>
              </a:ext>
            </a:extLst>
          </p:cNvPr>
          <p:cNvSpPr txBox="1"/>
          <p:nvPr/>
        </p:nvSpPr>
        <p:spPr>
          <a:xfrm>
            <a:off x="-5750" y="281796"/>
            <a:ext cx="400840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v-SE" sz="3200">
                <a:latin typeface="Calibri Light"/>
                <a:ea typeface="+mj-ea"/>
                <a:cs typeface="+mj-cs"/>
              </a:rPr>
              <a:t>HOW ?</a:t>
            </a:r>
            <a:endParaRPr lang="sv-SE">
              <a:cs typeface="Calibri"/>
            </a:endParaRP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2943DAFF-2328-43A0-A518-FB75605DCA2D}"/>
              </a:ext>
            </a:extLst>
          </p:cNvPr>
          <p:cNvSpPr txBox="1"/>
          <p:nvPr/>
        </p:nvSpPr>
        <p:spPr>
          <a:xfrm>
            <a:off x="914400" y="1633268"/>
            <a:ext cx="31313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v-SE" err="1"/>
              <a:t>Core</a:t>
            </a:r>
            <a:r>
              <a:rPr lang="sv-SE"/>
              <a:t> </a:t>
            </a:r>
            <a:r>
              <a:rPr lang="sv-SE" err="1"/>
              <a:t>Content</a:t>
            </a:r>
            <a:r>
              <a:rPr lang="sv-SE"/>
              <a:t> </a:t>
            </a:r>
          </a:p>
          <a:p>
            <a:pPr marL="285750" indent="-285750">
              <a:buFont typeface="Arial"/>
              <a:buChar char="•"/>
            </a:pPr>
            <a:r>
              <a:rPr lang="sv-SE" err="1"/>
              <a:t>Colour</a:t>
            </a:r>
            <a:r>
              <a:rPr lang="sv-SE"/>
              <a:t> </a:t>
            </a:r>
            <a:r>
              <a:rPr lang="sv-SE" err="1"/>
              <a:t>Scheme</a:t>
            </a:r>
            <a:r>
              <a:rPr lang="sv-SE"/>
              <a:t> (</a:t>
            </a:r>
            <a:r>
              <a:rPr lang="sv-SE" err="1"/>
              <a:t>Partly</a:t>
            </a:r>
            <a:r>
              <a:rPr lang="sv-SE"/>
              <a:t>)</a:t>
            </a:r>
            <a:endParaRPr lang="sv-SE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sv-SE" err="1"/>
              <a:t>Structure</a:t>
            </a:r>
            <a:endParaRPr lang="sv-SE" err="1">
              <a:cs typeface="Calibri"/>
            </a:endParaRP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83BEBC8B-E026-40AA-BDF6-6AE894989117}"/>
              </a:ext>
            </a:extLst>
          </p:cNvPr>
          <p:cNvSpPr txBox="1"/>
          <p:nvPr/>
        </p:nvSpPr>
        <p:spPr>
          <a:xfrm>
            <a:off x="-5750" y="1086928"/>
            <a:ext cx="400840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3000"/>
              <a:t>Retained</a:t>
            </a:r>
            <a:endParaRPr lang="en-IN" sz="3000">
              <a:cs typeface="Calibri"/>
            </a:endParaRPr>
          </a:p>
        </p:txBody>
      </p:sp>
      <p:pic>
        <p:nvPicPr>
          <p:cNvPr id="2" name="Bildobjekt 2">
            <a:extLst>
              <a:ext uri="{FF2B5EF4-FFF2-40B4-BE49-F238E27FC236}">
                <a16:creationId xmlns:a16="http://schemas.microsoft.com/office/drawing/2014/main" id="{D5B4ACDF-F600-4A2E-BA1D-E2BBA5928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154" y="-4344"/>
            <a:ext cx="5158596" cy="6866689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4628540F-7DEF-4A82-A7D2-BD21B58263F0}"/>
              </a:ext>
            </a:extLst>
          </p:cNvPr>
          <p:cNvSpPr txBox="1"/>
          <p:nvPr/>
        </p:nvSpPr>
        <p:spPr>
          <a:xfrm>
            <a:off x="-5751" y="2941608"/>
            <a:ext cx="400840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3000"/>
              <a:t>Modernized</a:t>
            </a:r>
            <a:endParaRPr lang="en-IN" sz="3000">
              <a:cs typeface="Calibri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69789D8-33AF-4CB0-812E-F44533A716ED}"/>
              </a:ext>
            </a:extLst>
          </p:cNvPr>
          <p:cNvSpPr txBox="1"/>
          <p:nvPr/>
        </p:nvSpPr>
        <p:spPr>
          <a:xfrm>
            <a:off x="914400" y="3804249"/>
            <a:ext cx="308825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IN"/>
              <a:t>Better Responsivity</a:t>
            </a:r>
            <a:endParaRPr lang="sv-SE"/>
          </a:p>
          <a:p>
            <a:pPr marL="285750" indent="-285750">
              <a:buFont typeface="Arial"/>
              <a:buChar char="•"/>
            </a:pPr>
            <a:r>
              <a:rPr lang="en-IN"/>
              <a:t>Font	</a:t>
            </a:r>
            <a:endParaRPr lang="en-IN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IN"/>
              <a:t>Reinterpreted colour scheme</a:t>
            </a:r>
            <a:endParaRPr lang="en-IN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IN"/>
              <a:t>Layout</a:t>
            </a:r>
            <a:endParaRPr lang="en-IN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IN"/>
              <a:t>Animations</a:t>
            </a:r>
            <a:endParaRPr lang="en-IN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494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ruta 9">
            <a:extLst>
              <a:ext uri="{FF2B5EF4-FFF2-40B4-BE49-F238E27FC236}">
                <a16:creationId xmlns:a16="http://schemas.microsoft.com/office/drawing/2014/main" id="{9FCF2FF3-5E52-4781-AC0E-D1A7FB983690}"/>
              </a:ext>
            </a:extLst>
          </p:cNvPr>
          <p:cNvSpPr txBox="1"/>
          <p:nvPr/>
        </p:nvSpPr>
        <p:spPr>
          <a:xfrm>
            <a:off x="-5750" y="281796"/>
            <a:ext cx="400840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v-SE" sz="3200">
                <a:latin typeface="Calibri Light"/>
                <a:ea typeface="+mj-ea"/>
                <a:cs typeface="+mj-cs"/>
              </a:rPr>
              <a:t>HOW ?</a:t>
            </a:r>
            <a:endParaRPr lang="sv-SE">
              <a:cs typeface="Calibri"/>
            </a:endParaRP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2943DAFF-2328-43A0-A518-FB75605DCA2D}"/>
              </a:ext>
            </a:extLst>
          </p:cNvPr>
          <p:cNvSpPr txBox="1"/>
          <p:nvPr/>
        </p:nvSpPr>
        <p:spPr>
          <a:xfrm>
            <a:off x="914400" y="1633268"/>
            <a:ext cx="30882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v-SE" err="1"/>
              <a:t>Core</a:t>
            </a:r>
            <a:r>
              <a:rPr lang="sv-SE"/>
              <a:t> </a:t>
            </a:r>
            <a:r>
              <a:rPr lang="sv-SE" err="1"/>
              <a:t>Content</a:t>
            </a:r>
            <a:r>
              <a:rPr lang="sv-SE"/>
              <a:t> </a:t>
            </a:r>
          </a:p>
          <a:p>
            <a:pPr marL="285750" indent="-285750">
              <a:buFont typeface="Arial"/>
              <a:buChar char="•"/>
            </a:pPr>
            <a:r>
              <a:rPr lang="sv-SE" err="1"/>
              <a:t>Colour</a:t>
            </a:r>
            <a:r>
              <a:rPr lang="sv-SE"/>
              <a:t> </a:t>
            </a:r>
            <a:r>
              <a:rPr lang="sv-SE" err="1"/>
              <a:t>Scheme</a:t>
            </a:r>
            <a:r>
              <a:rPr lang="sv-SE"/>
              <a:t> (</a:t>
            </a:r>
            <a:r>
              <a:rPr lang="sv-SE" err="1"/>
              <a:t>Partly</a:t>
            </a:r>
            <a:r>
              <a:rPr lang="sv-SE"/>
              <a:t>)</a:t>
            </a:r>
            <a:endParaRPr lang="sv-SE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sv-SE" err="1"/>
              <a:t>Structure</a:t>
            </a:r>
            <a:endParaRPr lang="sv-SE" err="1">
              <a:cs typeface="Calibri"/>
            </a:endParaRP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83BEBC8B-E026-40AA-BDF6-6AE894989117}"/>
              </a:ext>
            </a:extLst>
          </p:cNvPr>
          <p:cNvSpPr txBox="1"/>
          <p:nvPr/>
        </p:nvSpPr>
        <p:spPr>
          <a:xfrm>
            <a:off x="-5750" y="1086928"/>
            <a:ext cx="400840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3000"/>
              <a:t>Retained</a:t>
            </a:r>
            <a:endParaRPr lang="en-IN" sz="3000">
              <a:cs typeface="Calibri"/>
            </a:endParaRP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4628540F-7DEF-4A82-A7D2-BD21B58263F0}"/>
              </a:ext>
            </a:extLst>
          </p:cNvPr>
          <p:cNvSpPr txBox="1"/>
          <p:nvPr/>
        </p:nvSpPr>
        <p:spPr>
          <a:xfrm>
            <a:off x="-5751" y="2941608"/>
            <a:ext cx="400840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3000"/>
              <a:t>Modernized</a:t>
            </a:r>
            <a:endParaRPr lang="en-IN" sz="3000">
              <a:cs typeface="Calibri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69789D8-33AF-4CB0-812E-F44533A716ED}"/>
              </a:ext>
            </a:extLst>
          </p:cNvPr>
          <p:cNvSpPr txBox="1"/>
          <p:nvPr/>
        </p:nvSpPr>
        <p:spPr>
          <a:xfrm>
            <a:off x="914400" y="3804249"/>
            <a:ext cx="308825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IN"/>
              <a:t>Better Responsivity</a:t>
            </a:r>
            <a:endParaRPr lang="sv-SE"/>
          </a:p>
          <a:p>
            <a:pPr marL="285750" indent="-285750">
              <a:buFont typeface="Arial"/>
              <a:buChar char="•"/>
            </a:pPr>
            <a:r>
              <a:rPr lang="en-IN"/>
              <a:t>Font	</a:t>
            </a:r>
            <a:endParaRPr lang="en-IN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IN"/>
              <a:t>Reinterpreted colour scheme</a:t>
            </a:r>
            <a:endParaRPr lang="en-IN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IN"/>
              <a:t>Layout</a:t>
            </a:r>
            <a:endParaRPr lang="en-IN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IN"/>
              <a:t>Animations</a:t>
            </a:r>
            <a:endParaRPr lang="en-IN">
              <a:cs typeface="Calibri"/>
            </a:endParaRP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5EF27E77-440E-4684-89D1-3E277FFB3F29}"/>
              </a:ext>
            </a:extLst>
          </p:cNvPr>
          <p:cNvSpPr txBox="1"/>
          <p:nvPr/>
        </p:nvSpPr>
        <p:spPr>
          <a:xfrm>
            <a:off x="5112589" y="2754702"/>
            <a:ext cx="32607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/>
              <a:t>Slightly more appetizing?</a:t>
            </a:r>
          </a:p>
          <a:p>
            <a:pPr algn="ctr"/>
            <a:r>
              <a:rPr lang="en-IN"/>
              <a:t>Check out the Mobile Version …</a:t>
            </a:r>
          </a:p>
        </p:txBody>
      </p:sp>
      <p:pic>
        <p:nvPicPr>
          <p:cNvPr id="6" name="Bildobjekt 6" descr="En bild som visar personer, mat, kvinna, restaurang&#10;&#10;Beskrivning genererad med mycket hög exakthet">
            <a:extLst>
              <a:ext uri="{FF2B5EF4-FFF2-40B4-BE49-F238E27FC236}">
                <a16:creationId xmlns:a16="http://schemas.microsoft.com/office/drawing/2014/main" id="{4DC0EE75-CD1B-4879-8638-C925A4850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503" y="-23004"/>
            <a:ext cx="3480578" cy="68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ruta 1">
            <a:extLst>
              <a:ext uri="{FF2B5EF4-FFF2-40B4-BE49-F238E27FC236}">
                <a16:creationId xmlns:a16="http://schemas.microsoft.com/office/drawing/2014/main" id="{6C46F3F3-955C-484C-88E1-331CB48CB8BE}"/>
              </a:ext>
            </a:extLst>
          </p:cNvPr>
          <p:cNvSpPr txBox="1"/>
          <p:nvPr/>
        </p:nvSpPr>
        <p:spPr>
          <a:xfrm>
            <a:off x="756249" y="483079"/>
            <a:ext cx="2743200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900">
                <a:latin typeface="Calibri Light"/>
                <a:ea typeface="+mj-ea"/>
                <a:cs typeface="+mj-cs"/>
              </a:rPr>
              <a:t>CODE</a:t>
            </a:r>
            <a:endParaRPr lang="sv-SE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9F9A7471-EE33-4685-87F4-F3E0DBA60226}"/>
              </a:ext>
            </a:extLst>
          </p:cNvPr>
          <p:cNvSpPr txBox="1"/>
          <p:nvPr/>
        </p:nvSpPr>
        <p:spPr>
          <a:xfrm>
            <a:off x="684362" y="1245079"/>
            <a:ext cx="340455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IN"/>
              <a:t>Bootstrap </a:t>
            </a:r>
          </a:p>
          <a:p>
            <a:pPr marL="742950" lvl="1" indent="-285750">
              <a:buFont typeface="Arial"/>
              <a:buChar char="•"/>
            </a:pPr>
            <a:r>
              <a:rPr lang="en-IN"/>
              <a:t>(help minimize CSS)</a:t>
            </a:r>
            <a:endParaRPr lang="en-IN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IN"/>
              <a:t>Flex boxes</a:t>
            </a:r>
            <a:endParaRPr lang="en-IN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IN"/>
              <a:t>Reused code blocks:</a:t>
            </a:r>
            <a:endParaRPr lang="en-IN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IN"/>
              <a:t>Header &amp; Footer</a:t>
            </a:r>
            <a:endParaRPr lang="en-IN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IN"/>
              <a:t>Importing the common style sheet.</a:t>
            </a:r>
            <a:endParaRPr lang="en-IN">
              <a:cs typeface="Calibri"/>
            </a:endParaRPr>
          </a:p>
        </p:txBody>
      </p:sp>
      <p:pic>
        <p:nvPicPr>
          <p:cNvPr id="4" name="Bildobjekt 4" descr="En bild som visar mätare, ritning&#10;&#10;Beskrivning genererad med mycket hög exakthet">
            <a:extLst>
              <a:ext uri="{FF2B5EF4-FFF2-40B4-BE49-F238E27FC236}">
                <a16:creationId xmlns:a16="http://schemas.microsoft.com/office/drawing/2014/main" id="{1B9BFE2A-BC5B-4D3C-A2A9-2AF74739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" y="4305619"/>
            <a:ext cx="4770407" cy="863444"/>
          </a:xfrm>
          <a:prstGeom prst="rect">
            <a:avLst/>
          </a:prstGeom>
        </p:spPr>
      </p:pic>
      <p:pic>
        <p:nvPicPr>
          <p:cNvPr id="6" name="Bildobjekt 6" descr="En bild som visar skärmbild&#10;&#10;Beskrivning genererad med mycket hög exakthet">
            <a:extLst>
              <a:ext uri="{FF2B5EF4-FFF2-40B4-BE49-F238E27FC236}">
                <a16:creationId xmlns:a16="http://schemas.microsoft.com/office/drawing/2014/main" id="{FB4570C5-BC18-457C-BC6E-232E33DD9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28" y="596775"/>
            <a:ext cx="4022784" cy="56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06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mat, bord, sitter, ställa in&#10;&#10;Beskrivning genererad med mycket hög exakthet">
            <a:extLst>
              <a:ext uri="{FF2B5EF4-FFF2-40B4-BE49-F238E27FC236}">
                <a16:creationId xmlns:a16="http://schemas.microsoft.com/office/drawing/2014/main" id="{D4B4CF95-ECDB-4898-A30B-0859A6350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3256436"/>
            <a:ext cx="9155501" cy="3306864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BFC97B40-518A-4BB0-8AF8-5124D3DC763A}"/>
              </a:ext>
            </a:extLst>
          </p:cNvPr>
          <p:cNvSpPr txBox="1"/>
          <p:nvPr/>
        </p:nvSpPr>
        <p:spPr>
          <a:xfrm>
            <a:off x="281797" y="1216325"/>
            <a:ext cx="402278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/>
              <a:t>Animating an SVG in html</a:t>
            </a:r>
          </a:p>
          <a:p>
            <a:pPr algn="ctr"/>
            <a:r>
              <a:rPr lang="en-IN"/>
              <a:t>Individual paths | stroke</a:t>
            </a:r>
          </a:p>
          <a:p>
            <a:pPr algn="ctr"/>
            <a:r>
              <a:rPr lang="en-IN"/>
              <a:t>Animating basic text in a simple manner</a:t>
            </a:r>
          </a:p>
          <a:p>
            <a:pPr algn="ctr"/>
            <a:r>
              <a:rPr lang="en-IN"/>
              <a:t>(;)  Subscript Superscript |Flex</a:t>
            </a:r>
          </a:p>
          <a:p>
            <a:pPr algn="ctr"/>
            <a:r>
              <a:rPr lang="en-US"/>
              <a:t>Blur | Position | Opacity</a:t>
            </a:r>
          </a:p>
        </p:txBody>
      </p:sp>
      <p:pic>
        <p:nvPicPr>
          <p:cNvPr id="13" name="Bildobjekt 14" descr="En bild som visar objekt, klocka&#10;&#10;Beskrivning genererad med mycket hög exakthet">
            <a:extLst>
              <a:ext uri="{FF2B5EF4-FFF2-40B4-BE49-F238E27FC236}">
                <a16:creationId xmlns:a16="http://schemas.microsoft.com/office/drawing/2014/main" id="{8380D88C-E1DC-408E-BC7A-BBE36D4B5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48" y="1443015"/>
            <a:ext cx="3533954" cy="823327"/>
          </a:xfrm>
          <a:prstGeom prst="rect">
            <a:avLst/>
          </a:prstGeom>
        </p:spPr>
      </p:pic>
      <p:sp>
        <p:nvSpPr>
          <p:cNvPr id="16" name="textruta 15">
            <a:extLst>
              <a:ext uri="{FF2B5EF4-FFF2-40B4-BE49-F238E27FC236}">
                <a16:creationId xmlns:a16="http://schemas.microsoft.com/office/drawing/2014/main" id="{9D9FC0AB-783C-419B-8F45-C84FEF055C5B}"/>
              </a:ext>
            </a:extLst>
          </p:cNvPr>
          <p:cNvSpPr txBox="1"/>
          <p:nvPr/>
        </p:nvSpPr>
        <p:spPr>
          <a:xfrm>
            <a:off x="698740" y="181154"/>
            <a:ext cx="284384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4400">
                <a:latin typeface="Calibri Light"/>
                <a:ea typeface="+mj-ea"/>
                <a:cs typeface="+mj-cs"/>
              </a:rPr>
              <a:t>Animation</a:t>
            </a:r>
            <a:endParaRPr lang="sv-S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5414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BOKA BORD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sv-SE"/>
              <a:t>Behöll:</a:t>
            </a:r>
          </a:p>
          <a:p>
            <a:r>
              <a:rPr lang="sv-SE">
                <a:cs typeface="Calibri"/>
              </a:rPr>
              <a:t>Karta</a:t>
            </a:r>
          </a:p>
          <a:p>
            <a:r>
              <a:rPr lang="sv-SE">
                <a:cs typeface="Calibri"/>
              </a:rPr>
              <a:t>Kontakt information (i footer)</a:t>
            </a:r>
          </a:p>
          <a:p>
            <a:endParaRPr lang="sv-SE">
              <a:cs typeface="Calibri"/>
            </a:endParaRPr>
          </a:p>
          <a:p>
            <a:pPr marL="0" indent="0">
              <a:buNone/>
            </a:pPr>
            <a:r>
              <a:rPr lang="sv-SE"/>
              <a:t>Ändringar:</a:t>
            </a:r>
          </a:p>
          <a:p>
            <a:r>
              <a:rPr lang="sv-SE">
                <a:cs typeface="Calibri"/>
              </a:rPr>
              <a:t>Öppettider</a:t>
            </a:r>
            <a:endParaRPr lang="sv-SE"/>
          </a:p>
          <a:p>
            <a:r>
              <a:rPr lang="sv-SE">
                <a:cs typeface="Calibri"/>
              </a:rPr>
              <a:t>Hur man kommer dit</a:t>
            </a:r>
          </a:p>
          <a:p>
            <a:r>
              <a:rPr lang="sv-SE">
                <a:cs typeface="Calibri"/>
              </a:rPr>
              <a:t>Prenumerera på nyhetsbrev</a:t>
            </a:r>
          </a:p>
          <a:p>
            <a:r>
              <a:rPr lang="sv-SE">
                <a:cs typeface="Calibri"/>
              </a:rPr>
              <a:t>Ikoner</a:t>
            </a:r>
          </a:p>
          <a:p>
            <a:r>
              <a:rPr lang="sv-SE">
                <a:cs typeface="Calibri"/>
              </a:rPr>
              <a:t>Bokning direkt via The Fork</a:t>
            </a:r>
          </a:p>
          <a:p>
            <a:r>
              <a:rPr lang="sv-SE">
                <a:cs typeface="Calibri"/>
              </a:rPr>
              <a:t>Responsivitet</a:t>
            </a:r>
          </a:p>
          <a:p>
            <a:endParaRPr lang="sv-SE">
              <a:cs typeface="Calibri"/>
            </a:endParaRPr>
          </a:p>
          <a:p>
            <a:endParaRPr lang="sv-SE">
              <a:cs typeface="Calibri"/>
            </a:endParaRPr>
          </a:p>
          <a:p>
            <a:pPr marL="0" indent="0">
              <a:buNone/>
            </a:pPr>
            <a:endParaRPr lang="sv-S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5331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/>
              <a:t>Originalsidan ”Boka bord”</a:t>
            </a:r>
          </a:p>
        </p:txBody>
      </p:sp>
      <p:pic>
        <p:nvPicPr>
          <p:cNvPr id="4" name="Bildobjekt 4" descr="En bild som visar skärmbild&#10;&#10;Beskrivning genererad med mycket hög exakthet">
            <a:extLst>
              <a:ext uri="{FF2B5EF4-FFF2-40B4-BE49-F238E27FC236}">
                <a16:creationId xmlns:a16="http://schemas.microsoft.com/office/drawing/2014/main" id="{913DE050-396A-44C8-A7DA-42275C81E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913" y="1600200"/>
            <a:ext cx="3168174" cy="4525963"/>
          </a:xfrm>
        </p:spPr>
      </p:pic>
    </p:spTree>
    <p:extLst>
      <p:ext uri="{BB962C8B-B14F-4D97-AF65-F5344CB8AC3E}">
        <p14:creationId xmlns:p14="http://schemas.microsoft.com/office/powerpoint/2010/main" val="4219958622"/>
      </p:ext>
    </p:extLst>
  </p:cSld>
  <p:clrMapOvr>
    <a:masterClrMapping/>
  </p:clrMapOvr>
</p:sld>
</file>

<file path=ppt/theme/theme1.xml><?xml version="1.0" encoding="utf-8"?>
<a:theme xmlns:a="http://schemas.openxmlformats.org/drawingml/2006/main" name=" Svar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Svart .thmx</Template>
  <Application>Microsoft Office PowerPoint</Application>
  <PresentationFormat>Bildspel på skärmen (4:3)</PresentationFormat>
  <Slides>18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18</vt:i4>
      </vt:variant>
    </vt:vector>
  </HeadingPairs>
  <TitlesOfParts>
    <vt:vector size="19" baseType="lpstr">
      <vt:lpstr> Svart </vt:lpstr>
      <vt:lpstr>YAMMY KITCHEN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BOKA BORD</vt:lpstr>
      <vt:lpstr>Originalsidan ”Boka bord”</vt:lpstr>
      <vt:lpstr>Vår version av "Boka bord"</vt:lpstr>
      <vt:lpstr>Kod</vt:lpstr>
      <vt:lpstr>Originalsidans "Meny"</vt:lpstr>
      <vt:lpstr>MENY</vt:lpstr>
      <vt:lpstr>Vår version av "Meny"</vt:lpstr>
      <vt:lpstr>Kod</vt:lpstr>
      <vt:lpstr>Inspiration</vt:lpstr>
      <vt:lpstr>What worked well vs not</vt:lpstr>
      <vt:lpstr>Come visit us!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YAMMY KITCHEN</dc:title>
  <dc:creator>Lisa Bengtsson</dc:creator>
  <cp:revision>38</cp:revision>
  <dcterms:created xsi:type="dcterms:W3CDTF">2019-10-04T11:29:15Z</dcterms:created>
  <dcterms:modified xsi:type="dcterms:W3CDTF">2019-10-07T09:02:01Z</dcterms:modified>
</cp:coreProperties>
</file>